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57" r:id="rId4"/>
    <p:sldId id="270" r:id="rId5"/>
    <p:sldId id="268" r:id="rId6"/>
    <p:sldId id="260" r:id="rId7"/>
    <p:sldId id="269" r:id="rId8"/>
    <p:sldId id="271" r:id="rId9"/>
    <p:sldId id="273" r:id="rId10"/>
    <p:sldId id="274" r:id="rId11"/>
    <p:sldId id="275" r:id="rId12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58" autoAdjust="0"/>
    <p:restoredTop sz="93557" autoAdjust="0"/>
  </p:normalViewPr>
  <p:slideViewPr>
    <p:cSldViewPr>
      <p:cViewPr varScale="1">
        <p:scale>
          <a:sx n="72" d="100"/>
          <a:sy n="72" d="100"/>
        </p:scale>
        <p:origin x="54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C8223F3-77BC-9822-B46F-B4C1631C70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6399" cy="337756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0406FD3-B44A-900B-D41B-81E6B2F20A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7615" y="0"/>
            <a:ext cx="4276397" cy="337756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123BEFC3-8A3A-421C-8CB1-0CF69EE057FA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8E5BF3-196C-F8FC-DF09-C773A2AE4B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398007"/>
            <a:ext cx="4276399" cy="337756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ED3C7C-185C-62AF-47A6-9116FF215C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7615" y="6398007"/>
            <a:ext cx="4276397" cy="337756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05785438-86FA-4F55-85C8-4D18C59F29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0323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6399" cy="336681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615" y="0"/>
            <a:ext cx="4276397" cy="336681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81BEF2CD-BE67-49E2-8533-D5F7E67F6BD0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6" tIns="45313" rIns="90626" bIns="453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863" y="3199003"/>
            <a:ext cx="7892588" cy="3031201"/>
          </a:xfrm>
          <a:prstGeom prst="rect">
            <a:avLst/>
          </a:prstGeom>
        </p:spPr>
        <p:txBody>
          <a:bodyPr vert="horz" lIns="90626" tIns="45313" rIns="90626" bIns="453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8007"/>
            <a:ext cx="4276399" cy="336681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615" y="6398007"/>
            <a:ext cx="4276397" cy="336681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A4C6CD15-5ACD-49F6-9502-8C5141BBA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877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6CD15-5ACD-49F6-9502-8C5141BBA34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416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0126F9-A9FB-0571-F384-62DA4EABB3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6CD15-5ACD-49F6-9502-8C5141BBA34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07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6422-0B18-42CA-80BA-E5D903AAED1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59C0-C797-44EC-B8F2-B9B0269B074C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93824-D53D-4F5A-A6B3-CA81D1C68654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6F2A-4340-40CB-AB9B-A9214F76F3F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6B83-4A5B-4F31-993F-7E04103C706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8F4D-FEA3-4D4D-8F57-02EF594CB9D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AEA-34DE-4A6A-BE3D-60E9253E42F8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2BFD-3030-4752-BFA8-B9339142185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46D1-C762-42F3-9A55-FC0A4A0B3DD8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F828-E4A7-4DA4-99CD-0B21537D48C3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B9C6-C21A-40AE-8769-1F0CD1D8F15B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D28E89-19FD-4E75-AD94-2C3443699E5D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60240"/>
            <a:ext cx="7772400" cy="2044824"/>
          </a:xfrm>
        </p:spPr>
        <p:txBody>
          <a:bodyPr>
            <a:normAutofit/>
          </a:bodyPr>
          <a:lstStyle/>
          <a:p>
            <a:r>
              <a:rPr lang="hi-IN" altLang="ja-JP" dirty="0"/>
              <a:t>डेटा इनपुट</a:t>
            </a:r>
            <a:r>
              <a:rPr lang="en-US" altLang="ja-JP" dirty="0"/>
              <a:t> </a:t>
            </a:r>
            <a:r>
              <a:rPr lang="hi-IN" altLang="ja-JP" dirty="0"/>
              <a:t>तथा</a:t>
            </a:r>
            <a:r>
              <a:rPr lang="en-US" altLang="ja-JP" dirty="0"/>
              <a:t> </a:t>
            </a:r>
            <a:r>
              <a:rPr lang="hi-IN" altLang="ja-JP" dirty="0"/>
              <a:t>जाँच गर्ने तरिका</a:t>
            </a:r>
            <a:r>
              <a:rPr lang="en-US" altLang="ja-JP" dirty="0"/>
              <a:t> </a:t>
            </a:r>
            <a:r>
              <a:rPr lang="hi-IN" altLang="ja-JP" dirty="0"/>
              <a:t>र सो को प्रतियोगिता</a:t>
            </a:r>
            <a:endParaRPr lang="es-E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239941"/>
            <a:ext cx="6400800" cy="1853355"/>
          </a:xfrm>
        </p:spPr>
        <p:txBody>
          <a:bodyPr>
            <a:normAutofit/>
          </a:bodyPr>
          <a:lstStyle/>
          <a:p>
            <a:r>
              <a:rPr kumimoji="1" lang="hi-IN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तालिम पाठ्यक्रम: ग्राहक डेटा इनपुट र जाँच सीप</a:t>
            </a:r>
            <a:endParaRPr kumimoji="1"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Non-Revenue Water </a:t>
            </a:r>
            <a:r>
              <a:rPr kumimoji="1" lang="hi-IN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कमी: व्यबसायिक घाटा</a:t>
            </a: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400" dirty="0"/>
              <a:t>February</a:t>
            </a:r>
            <a:r>
              <a:rPr kumimoji="1" lang="en-US" altLang="ja-JP" sz="2400" dirty="0"/>
              <a:t> 2025</a:t>
            </a:r>
            <a:endParaRPr lang="en-US" altLang="ja-JP" sz="2400" dirty="0"/>
          </a:p>
          <a:p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DF9446-5396-180E-E525-025BC2CB77DD}"/>
              </a:ext>
            </a:extLst>
          </p:cNvPr>
          <p:cNvSpPr txBox="1"/>
          <p:nvPr/>
        </p:nvSpPr>
        <p:spPr>
          <a:xfrm>
            <a:off x="1007604" y="889835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i="1" dirty="0">
                <a:solidFill>
                  <a:schemeClr val="bg1"/>
                </a:solidFill>
              </a:rPr>
              <a:t>The Project on Capacity Development of KUKL to Improve Overall Water Supply Service in Kathmandu Valley</a:t>
            </a:r>
            <a:endParaRPr kumimoji="1" lang="ja-JP" altLang="en-US" sz="2000" b="1" i="1" dirty="0">
              <a:solidFill>
                <a:schemeClr val="bg1"/>
              </a:solidFill>
            </a:endParaRP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CAF6FE57-B1DB-F03A-CE61-70EAFE7F4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2174" y="6309320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>
                <a:solidFill>
                  <a:schemeClr val="tx1"/>
                </a:solidFill>
              </a:rPr>
              <a:t>1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94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AF157EF-BFFC-843D-6B96-BD42B1228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hi-IN" altLang="ja-JP" sz="2800" dirty="0"/>
              <a:t>एक व्यक्तिले एक वडाको 50 ग्राहकहरूको इन्पुट गरिसकेपछि इन्पुट स्टाफ परिवर्तन गर्नु होला।</a:t>
            </a:r>
            <a:endParaRPr kumimoji="1" lang="en-US" altLang="ja-JP" sz="2800" dirty="0"/>
          </a:p>
          <a:p>
            <a:r>
              <a:rPr lang="hi-IN" altLang="ja-JP" sz="2800" dirty="0"/>
              <a:t>त्यसपछि, अर्को इन्पुट स्टाफले सोही </a:t>
            </a:r>
            <a:r>
              <a:rPr lang="en-US" altLang="ja-JP" sz="2800" dirty="0"/>
              <a:t>excel file </a:t>
            </a:r>
            <a:r>
              <a:rPr lang="hi-IN" altLang="ja-JP" sz="2800" dirty="0"/>
              <a:t>को “</a:t>
            </a:r>
            <a:r>
              <a:rPr lang="en-US" altLang="ja-JP" sz="2800" dirty="0"/>
              <a:t>Reading Entry (2)” worksheet </a:t>
            </a:r>
            <a:r>
              <a:rPr lang="hi-IN" altLang="ja-JP" sz="2800" dirty="0"/>
              <a:t>खोल्नुहोस।</a:t>
            </a:r>
            <a:endParaRPr lang="en-US" altLang="ja-JP" sz="2800" dirty="0"/>
          </a:p>
          <a:p>
            <a:r>
              <a:rPr kumimoji="1" lang="hi-IN" altLang="ja-JP" sz="2800" dirty="0"/>
              <a:t>पहिलो इन्पुट स्टाफले गर्नुभए जस्तै कार्यहरू गर्नुहोस्।</a:t>
            </a:r>
            <a:endParaRPr kumimoji="1" lang="en-US" altLang="ja-JP" sz="2800" dirty="0"/>
          </a:p>
          <a:p>
            <a:r>
              <a:rPr lang="hi-IN" altLang="ja-JP" sz="2800" dirty="0"/>
              <a:t>अन्तमा, तेस्रो व्यक्तिले सबै इन्पुट गरिएको डेटा जाँच गर्नेछ।</a:t>
            </a:r>
            <a:endParaRPr kumimoji="1" lang="ja-JP" altLang="en-US" sz="28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83704B6-3F16-FE93-D520-7502B434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9487" y="6237312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/>
              <a:t>10</a:t>
            </a:fld>
            <a:endParaRPr kumimoji="1" lang="ja-JP" altLang="en-US" sz="160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069224E-6A9E-CC0A-7B48-98842EDB8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altLang="ja-JP" dirty="0"/>
              <a:t>इन्पुट गर्नका लागि </a:t>
            </a:r>
            <a:r>
              <a:rPr lang="en-US" altLang="ja-JP" dirty="0"/>
              <a:t>Excel file </a:t>
            </a:r>
            <a:r>
              <a:rPr kumimoji="1" lang="en-US" altLang="ja-JP" dirty="0"/>
              <a:t>- 3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5682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D863778-E824-C58F-0AE9-B2D82E5C8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hi-IN" altLang="ja-JP" sz="3200" dirty="0"/>
              <a:t>तपाईंको कुनै प्रश्न छन्?</a:t>
            </a:r>
            <a:endParaRPr kumimoji="1" lang="en-US" altLang="ja-JP" sz="3200" dirty="0"/>
          </a:p>
          <a:p>
            <a:pPr marL="0" indent="0" algn="ctr">
              <a:buNone/>
            </a:pPr>
            <a:endParaRPr lang="en-US" altLang="ja-JP" sz="3200" dirty="0"/>
          </a:p>
          <a:p>
            <a:pPr marL="0" indent="0" algn="ctr">
              <a:buNone/>
            </a:pPr>
            <a:endParaRPr lang="en-US" altLang="ja-JP" sz="3200" dirty="0"/>
          </a:p>
          <a:p>
            <a:pPr marL="0" indent="0" algn="ctr">
              <a:buNone/>
            </a:pPr>
            <a:r>
              <a:rPr kumimoji="1" lang="hi-IN" altLang="ja-JP" sz="3200" dirty="0"/>
              <a:t>यदि छैन भने, </a:t>
            </a:r>
            <a:endParaRPr kumimoji="1" lang="en-US" altLang="ja-JP" sz="3200" dirty="0"/>
          </a:p>
          <a:p>
            <a:pPr marL="0" indent="0" algn="ctr">
              <a:buNone/>
            </a:pPr>
            <a:r>
              <a:rPr kumimoji="1" lang="hi-IN" altLang="ja-JP" sz="3200" dirty="0"/>
              <a:t>अब अभ्यास र प्रतियोगिता गरौं</a:t>
            </a:r>
            <a:r>
              <a:rPr kumimoji="1" lang="en-US" altLang="ja-JP" sz="3200" dirty="0"/>
              <a:t>!</a:t>
            </a:r>
            <a:endParaRPr kumimoji="1" lang="ja-JP" altLang="en-US" sz="32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EA75AD-1F3D-1BB8-C36B-6C92ACCA3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9487" y="6139604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/>
              <a:t>11</a:t>
            </a:fld>
            <a:endParaRPr kumimoji="1" lang="ja-JP" altLang="en-US" sz="160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12AEC10-9946-16FD-5BD9-703A11BB3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hi-IN" altLang="ja-JP" dirty="0"/>
              <a:t>अन्त्य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593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6CF00DE-A461-B285-E47C-4E9C46E50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i-IN" altLang="ja-JP" sz="3200" dirty="0"/>
              <a:t>50 मिनेटको लागि अभ्यास गर्नुहोस्, सङ्कलन अनि स्व-मूल्याङ्कन। नतिजा अन्य समूहहरुको लागी खुला हुने छैन।</a:t>
            </a:r>
            <a:endParaRPr lang="en-US" altLang="ja-JP" sz="3200" dirty="0"/>
          </a:p>
          <a:p>
            <a:r>
              <a:rPr lang="hi-IN" altLang="ja-JP" sz="3200" dirty="0"/>
              <a:t>45 मिनेटको प्रतियोगिता। सङ्कलन अनि </a:t>
            </a:r>
            <a:r>
              <a:rPr lang="en-US" altLang="ja-JP" sz="3200" dirty="0"/>
              <a:t>JET </a:t>
            </a:r>
            <a:r>
              <a:rPr lang="hi-IN" altLang="ja-JP" sz="3200" dirty="0"/>
              <a:t>ले नतिजा मूल्याङ्कन गर्नेछ।</a:t>
            </a:r>
            <a:endParaRPr lang="en-US" altLang="ja-JP" sz="3200" dirty="0"/>
          </a:p>
          <a:p>
            <a:r>
              <a:rPr lang="hi-IN" altLang="ja-JP" sz="3200" dirty="0"/>
              <a:t>प्रतियोगिताको स्कोर समापन मन्तव्यको बेला सबै जनालाई थाहा दिईनेछ।</a:t>
            </a:r>
            <a:endParaRPr lang="en-US" altLang="ja-JP" sz="3200" dirty="0"/>
          </a:p>
          <a:p>
            <a:endParaRPr lang="ja-JP" altLang="en-US" sz="32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052F993-3D52-7FAC-720C-5268E47D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4368" y="6154547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/>
              <a:t>2</a:t>
            </a:fld>
            <a:endParaRPr kumimoji="1" lang="ja-JP" altLang="en-US" sz="160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3224E8EE-8458-04B8-9930-B8786F51D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1.</a:t>
            </a:r>
            <a:r>
              <a:rPr kumimoji="1" lang="hi-IN" altLang="ja-JP" dirty="0"/>
              <a:t> अभ्यास तथा प्रतियोगिता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196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85000" lnSpcReduction="20000"/>
          </a:bodyPr>
          <a:lstStyle/>
          <a:p>
            <a:r>
              <a:rPr lang="hi-IN" altLang="ja-JP" sz="3200" dirty="0"/>
              <a:t>डेटा इनपुट</a:t>
            </a:r>
            <a:r>
              <a:rPr lang="en-US" altLang="ja-JP" sz="3200" dirty="0"/>
              <a:t> </a:t>
            </a:r>
            <a:r>
              <a:rPr lang="hi-IN" altLang="ja-JP" sz="3200" dirty="0"/>
              <a:t>तथा</a:t>
            </a:r>
            <a:r>
              <a:rPr lang="en-US" altLang="ja-JP" sz="3200" dirty="0"/>
              <a:t> </a:t>
            </a:r>
            <a:r>
              <a:rPr lang="hi-IN" altLang="ja-JP" sz="3200" dirty="0"/>
              <a:t>जाँच अभ्यास</a:t>
            </a:r>
            <a:r>
              <a:rPr lang="en-US" altLang="ja-JP" sz="3200" dirty="0"/>
              <a:t>,</a:t>
            </a:r>
          </a:p>
          <a:p>
            <a:pPr marL="0" indent="0">
              <a:buNone/>
            </a:pPr>
            <a:r>
              <a:rPr lang="en-US" altLang="ja-JP" sz="3200" dirty="0"/>
              <a:t>   </a:t>
            </a:r>
            <a:r>
              <a:rPr lang="hi-IN" altLang="ja-JP" sz="3200" dirty="0"/>
              <a:t>इनपुट </a:t>
            </a:r>
            <a:r>
              <a:rPr lang="en-US" altLang="ja-JP" sz="3200" dirty="0"/>
              <a:t>: 20 mins  </a:t>
            </a:r>
            <a:r>
              <a:rPr lang="hi-IN" altLang="ja-JP" sz="3200" dirty="0"/>
              <a:t>जाँच</a:t>
            </a:r>
            <a:r>
              <a:rPr lang="en-US" altLang="ja-JP" sz="3200" dirty="0"/>
              <a:t>: 20 mins</a:t>
            </a:r>
          </a:p>
          <a:p>
            <a:r>
              <a:rPr lang="en-US" altLang="ja-JP" sz="3200" dirty="0"/>
              <a:t>JET </a:t>
            </a:r>
            <a:r>
              <a:rPr lang="hi-IN" altLang="ja-JP" sz="3200" dirty="0"/>
              <a:t>लाई उत्तरहरू पठाउनुहोस्, तर उहाँहरूले आफ्नो स्कोर आफैले गर्नुहुनेछ।</a:t>
            </a:r>
            <a:endParaRPr lang="en-US" altLang="ja-JP" sz="3200" dirty="0"/>
          </a:p>
          <a:p>
            <a:r>
              <a:rPr lang="hi-IN" altLang="ja-JP" sz="3200" dirty="0"/>
              <a:t>हातले लेखेको मिटर रिडिंग लिस्ट हेर्दै कम्प्युटरमा डेटा इनपुट गर्न लागेको समय तथा कामको सटिकटा।</a:t>
            </a:r>
            <a:r>
              <a:rPr lang="en-US" altLang="ja-JP" sz="3200" dirty="0"/>
              <a:t> </a:t>
            </a:r>
          </a:p>
          <a:p>
            <a:r>
              <a:rPr lang="hi-IN" altLang="ja-JP" sz="3200" dirty="0"/>
              <a:t>इनपुट जाँच भनेको हातले लेखिएको मिटर रिडिङ लिस्टसँग अन्य सदस्यको इनपुट डेटा तुलना गरेर इनपुट त्रुटिहरू फेला पार्नु हो।</a:t>
            </a:r>
            <a:r>
              <a:rPr lang="en-US" altLang="ja-JP" sz="3200" dirty="0"/>
              <a:t> 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hi-IN" altLang="ja-JP" dirty="0"/>
              <a:t>अभ्यास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0EC4BC-68DD-57D6-4A31-069C7AF9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37569" y="6173058"/>
            <a:ext cx="1161826" cy="365125"/>
          </a:xfrm>
        </p:spPr>
        <p:txBody>
          <a:bodyPr vert="horz" lIns="91440" tIns="45720" rIns="91440" bIns="45720" rtlCol="0" anchor="ctr"/>
          <a:lstStyle/>
          <a:p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pPr/>
              <a:t>3</a:t>
            </a:fld>
            <a:endParaRPr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02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1252728"/>
          </a:xfrm>
        </p:spPr>
        <p:txBody>
          <a:bodyPr/>
          <a:lstStyle/>
          <a:p>
            <a:r>
              <a:rPr kumimoji="1" lang="hi-IN" altLang="ja-JP" dirty="0"/>
              <a:t>अभ्यास</a:t>
            </a:r>
            <a:r>
              <a:rPr lang="en-US" altLang="ja-JP" dirty="0"/>
              <a:t> – </a:t>
            </a:r>
            <a:r>
              <a:rPr lang="hi-IN" altLang="ja-JP" dirty="0"/>
              <a:t>डेटा इनपुट 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B7FBE3-976E-44DD-30D1-05D0E80C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87084" y="6154547"/>
            <a:ext cx="1161826" cy="365125"/>
          </a:xfrm>
        </p:spPr>
        <p:txBody>
          <a:bodyPr vert="horz" lIns="91440" tIns="45720" rIns="91440" bIns="45720" rtlCol="0" anchor="ctr"/>
          <a:lstStyle/>
          <a:p>
            <a:pPr algn="r"/>
            <a:fld id="{D2D8002D-B5B0-4BAC-B1F6-782DDCCE6D9C}" type="slidenum">
              <a:rPr lang="ja-JP" altLang="en-US" sz="1600">
                <a:solidFill>
                  <a:schemeClr val="tx1"/>
                </a:solidFill>
              </a:rPr>
              <a:pPr algn="r"/>
              <a:t>4</a:t>
            </a:fld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3C6A85C2-0ABA-CF8B-3CD9-9C5E6D99F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मिटर रिडिंग लिस्टमा 100-मीटर रिडिंग भएका केसहरू (हातले लेखिएको)।</a:t>
            </a:r>
            <a:r>
              <a:rPr lang="en-US" altLang="ja-JP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तिनीहरूलाई </a:t>
            </a:r>
            <a:r>
              <a:rPr lang="en-US" altLang="ja-JP" sz="3200" dirty="0"/>
              <a:t>excel file </a:t>
            </a:r>
            <a:r>
              <a:rPr lang="hi-IN" altLang="ja-JP" sz="3200" dirty="0"/>
              <a:t>मा रहेको </a:t>
            </a:r>
            <a:r>
              <a:rPr lang="en-US" altLang="ja-JP" sz="3200" dirty="0"/>
              <a:t>format </a:t>
            </a:r>
            <a:r>
              <a:rPr lang="hi-IN" altLang="ja-JP" sz="3200" dirty="0"/>
              <a:t>मा राख्नुहोस्।</a:t>
            </a:r>
            <a:endParaRPr lang="en-US" altLang="ja-JP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sz="3200" dirty="0"/>
              <a:t>Format</a:t>
            </a:r>
            <a:r>
              <a:rPr lang="hi-IN" altLang="ja-JP" sz="3200" dirty="0"/>
              <a:t>मा </a:t>
            </a:r>
            <a:r>
              <a:rPr lang="en-US" altLang="ja-JP" sz="3200" dirty="0"/>
              <a:t>ID, </a:t>
            </a:r>
            <a:r>
              <a:rPr lang="hi-IN" altLang="ja-JP" sz="3200" dirty="0"/>
              <a:t>नाम, अघिल्लो रिडिंग, आदि इनपुट गरिएको हुनुपर्छ।</a:t>
            </a:r>
            <a:endParaRPr lang="en-US" altLang="ja-JP" sz="3200" dirty="0"/>
          </a:p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एक वडामा 50 केसहरू, दुई वडाहरूको लागि</a:t>
            </a:r>
            <a:r>
              <a:rPr lang="en-US" altLang="ja-JP" sz="3200" dirty="0"/>
              <a:t> </a:t>
            </a:r>
            <a:r>
              <a:rPr lang="hi-IN" altLang="ja-JP" sz="3200" dirty="0"/>
              <a:t>100 केसहरू।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27363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hi-IN" altLang="ja-JP" dirty="0"/>
              <a:t>अभ्यास</a:t>
            </a:r>
            <a:r>
              <a:rPr lang="en-US" altLang="ja-JP" dirty="0"/>
              <a:t> – </a:t>
            </a:r>
            <a:r>
              <a:rPr lang="hi-IN" altLang="ja-JP" dirty="0"/>
              <a:t>जाँच र मूल्याङ्कन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65C651-1E8A-2B96-A318-9BFC8E59E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12360" y="6127094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>
                <a:solidFill>
                  <a:schemeClr val="tx1"/>
                </a:solidFill>
              </a:rPr>
              <a:t>5</a:t>
            </a:fld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93E583A-86E2-F775-BA3E-426FD94D0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i-IN" altLang="ja-JP" sz="2800" dirty="0"/>
              <a:t>दुई जनाले आलो पालो गर्दै डेटा इन्पुट गर्नु हुनेछ। हरेक व्यक्तिले 50 केसहरु इन्पुट गर्नु हुनेछ।</a:t>
            </a: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hi-IN" altLang="ja-JP" sz="2800" dirty="0"/>
              <a:t>एकपटक इन्पुट गरिसकेपछि, तेस्रो व्यक्तिले इन्पुट जाँच गर्नेछ र सच्याउने छ।</a:t>
            </a: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sz="2800" dirty="0"/>
              <a:t>40 mins </a:t>
            </a:r>
            <a:r>
              <a:rPr lang="hi-IN" altLang="ja-JP" sz="2800" dirty="0"/>
              <a:t>पछि सबै इन्पुटहरू सकिएपनि अथवा नसकिएपनि </a:t>
            </a:r>
            <a:r>
              <a:rPr lang="en-US" altLang="ja-JP" sz="2800" dirty="0"/>
              <a:t>JET </a:t>
            </a:r>
            <a:r>
              <a:rPr lang="hi-IN" altLang="ja-JP" sz="2800" dirty="0"/>
              <a:t>लाई </a:t>
            </a:r>
            <a:r>
              <a:rPr lang="en-US" altLang="ja-JP" sz="2800" dirty="0"/>
              <a:t>Excel File </a:t>
            </a:r>
            <a:r>
              <a:rPr lang="hi-IN" altLang="ja-JP" sz="2800" dirty="0"/>
              <a:t>बुझाउनु होला।</a:t>
            </a: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sz="2800" dirty="0"/>
              <a:t>JET </a:t>
            </a:r>
            <a:r>
              <a:rPr lang="hi-IN" altLang="ja-JP" sz="2800" dirty="0"/>
              <a:t>ले सबै समूहहरूलाई सही उत्तरहरू दिनेछ। कृपया सही सेलमा उत्तरहरू </a:t>
            </a:r>
            <a:r>
              <a:rPr lang="en-US" altLang="ja-JP" sz="2800" dirty="0"/>
              <a:t>Copy and Paste </a:t>
            </a:r>
            <a:r>
              <a:rPr lang="hi-IN" altLang="ja-JP" sz="2800" dirty="0"/>
              <a:t>गर्नुहोस्।</a:t>
            </a:r>
            <a:r>
              <a:rPr lang="en-US" altLang="ja-JP" sz="28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hi-IN" altLang="ja-JP" sz="2800" dirty="0"/>
              <a:t>जम्मा स्कोर स्वतः गणना गरिनेछ।</a:t>
            </a:r>
            <a:r>
              <a:rPr lang="en-US" altLang="ja-JP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998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51520" y="520168"/>
            <a:ext cx="8756707" cy="892608"/>
          </a:xfrm>
        </p:spPr>
        <p:txBody>
          <a:bodyPr anchor="t">
            <a:normAutofit/>
          </a:bodyPr>
          <a:lstStyle/>
          <a:p>
            <a:r>
              <a:rPr kumimoji="1" lang="hi-IN" altLang="ja-JP" dirty="0"/>
              <a:t>अभ्यास</a:t>
            </a:r>
            <a:r>
              <a:rPr lang="en-US" altLang="ja-JP" dirty="0"/>
              <a:t> – </a:t>
            </a:r>
            <a:r>
              <a:rPr lang="hi-IN" altLang="ja-JP" dirty="0"/>
              <a:t>ध्यान दिनुपर्ने कुराहरू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824768-1593-9D6F-DE4E-38D9FE82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4641" y="6232227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>
                <a:solidFill>
                  <a:schemeClr val="tx1"/>
                </a:solidFill>
              </a:rPr>
              <a:pPr/>
              <a:t>6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1">
            <a:extLst>
              <a:ext uri="{FF2B5EF4-FFF2-40B4-BE49-F238E27FC236}">
                <a16:creationId xmlns:a16="http://schemas.microsoft.com/office/drawing/2014/main" id="{81A5B01F-FF1A-59F3-0C8B-EBB4B6857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कहिले काहिँ हातले लेखिएको लिस्टमा अनौठो डेटा हुन सक्छ।</a:t>
            </a:r>
            <a:r>
              <a:rPr lang="en-US" altLang="ja-JP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पल्पसा मिटर रिडरहरूको भूमिकामा छन्। कृपया यस्ता कुराहरू उसलाई मोबाइलबाट सोध्नुहोस्। यसो गर्ने बेला केही समय लग्न सक्छ तर यसो गर्नाले  तपाईंहरूको  प्रश्नहरूको जवाफ आउछन।</a:t>
            </a:r>
            <a:r>
              <a:rPr lang="en-US" altLang="ja-JP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केही डेटा मिटर रिडरहरूलाई सोधे पछि चेन्ज हुन सक्छ, त्यसैले कृपया उहाँहरूलाई सोध्न नहिचकिचाउनुहोस्।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782532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hi-IN" altLang="ja-JP" dirty="0"/>
              <a:t>प्रतियोगिता </a:t>
            </a:r>
            <a:endParaRPr kumimoji="1" lang="ja-JP" altLang="en-US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63B5B228-792F-49E8-61A7-82B9F444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02662" y="6166629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>
                <a:solidFill>
                  <a:schemeClr val="tx1"/>
                </a:solidFill>
              </a:rPr>
              <a:t>7</a:t>
            </a:fld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1" name="コンテンツ プレースホルダー 1">
            <a:extLst>
              <a:ext uri="{FF2B5EF4-FFF2-40B4-BE49-F238E27FC236}">
                <a16:creationId xmlns:a16="http://schemas.microsoft.com/office/drawing/2014/main" id="{56321CF3-6688-CA6A-D751-F28AEECCF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यसको विधि अभ्यासको जस्तै हो।</a:t>
            </a:r>
            <a:r>
              <a:rPr lang="en-US" altLang="ja-JP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फरक भनेको समयको मात्र हो । तपाईंले </a:t>
            </a:r>
            <a:r>
              <a:rPr lang="en-US" altLang="ja-JP" sz="3200" dirty="0"/>
              <a:t>Excel File </a:t>
            </a:r>
            <a:r>
              <a:rPr lang="hi-IN" altLang="ja-JP" sz="3200" dirty="0"/>
              <a:t>ठीक 35 मिनेट भित्र बुझाउनु पर्नेछ।</a:t>
            </a:r>
            <a:endParaRPr lang="en-US" altLang="ja-JP" sz="3200" dirty="0"/>
          </a:p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2 व्यक्तिले डेटा इन्पुट गर्नु हुनेछ।  1 व्यक्तिले इन्पुट गरिएको डेटा जाँच र सही गर्नु हुनेछ।</a:t>
            </a:r>
            <a:endParaRPr lang="en-US" altLang="ja-JP" sz="3200" dirty="0"/>
          </a:p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35 मिनेट पछि, सबै समूहले काम समाप्त गरेर </a:t>
            </a:r>
            <a:r>
              <a:rPr lang="en-US" altLang="ja-JP" sz="3200" dirty="0"/>
              <a:t>JET </a:t>
            </a:r>
            <a:r>
              <a:rPr lang="hi-IN" altLang="ja-JP" sz="3200" dirty="0"/>
              <a:t>लाई </a:t>
            </a:r>
            <a:r>
              <a:rPr lang="en-US" altLang="ja-JP" sz="3200" dirty="0"/>
              <a:t>File </a:t>
            </a:r>
            <a:r>
              <a:rPr lang="hi-IN" altLang="ja-JP" sz="3200" dirty="0"/>
              <a:t>बुझाउनु पर्छ।</a:t>
            </a:r>
            <a:endParaRPr lang="en-US" altLang="ja-JP" sz="3200" dirty="0"/>
          </a:p>
          <a:p>
            <a:pPr marL="514350" indent="-514350">
              <a:buFont typeface="+mj-lt"/>
              <a:buAutoNum type="arabicPeriod"/>
            </a:pPr>
            <a:r>
              <a:rPr lang="hi-IN" altLang="ja-JP" sz="3200" dirty="0"/>
              <a:t>अर्को समूहलाई नहेर्नुहोला र कुराकानी नगर्नुहोस्।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23353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altLang="ja-JP" dirty="0"/>
              <a:t>इन्पुट गर्नका लागि </a:t>
            </a:r>
            <a:r>
              <a:rPr lang="en-US" altLang="ja-JP" dirty="0"/>
              <a:t>Excel file</a:t>
            </a:r>
            <a:endParaRPr kumimoji="1" lang="ja-JP" altLang="en-US" dirty="0"/>
          </a:p>
        </p:txBody>
      </p:sp>
      <p:sp>
        <p:nvSpPr>
          <p:cNvPr id="12" name="テキスト ボックス 1"/>
          <p:cNvSpPr txBox="1">
            <a:spLocks noChangeArrowheads="1"/>
          </p:cNvSpPr>
          <p:nvPr/>
        </p:nvSpPr>
        <p:spPr bwMode="auto">
          <a:xfrm>
            <a:off x="1738313" y="3892550"/>
            <a:ext cx="18478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78D96C6-4C64-32D6-42AB-5475B571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44001" y="6214083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>
                <a:solidFill>
                  <a:schemeClr val="tx1"/>
                </a:solidFill>
              </a:rPr>
              <a:t>8</a:t>
            </a:fld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45631C-140E-06CB-C7A5-08409FC95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4940324"/>
            <a:ext cx="7408333" cy="1296988"/>
          </a:xfrm>
        </p:spPr>
        <p:txBody>
          <a:bodyPr>
            <a:normAutofit fontScale="85000" lnSpcReduction="20000"/>
          </a:bodyPr>
          <a:lstStyle/>
          <a:p>
            <a:r>
              <a:rPr lang="hi-IN" altLang="ja-JP" dirty="0"/>
              <a:t>पहेंलो सेलहरूमा मात्र भर्नुहोस्।</a:t>
            </a:r>
            <a:r>
              <a:rPr lang="en-US" altLang="ja-JP" dirty="0"/>
              <a:t>  </a:t>
            </a:r>
          </a:p>
          <a:p>
            <a:r>
              <a:rPr lang="hi-IN" altLang="ja-JP" dirty="0"/>
              <a:t>त्यसपछि, “</a:t>
            </a:r>
            <a:r>
              <a:rPr lang="en-US" altLang="ja-JP" dirty="0"/>
              <a:t>Generate Ledger” </a:t>
            </a:r>
            <a:r>
              <a:rPr lang="hi-IN" altLang="ja-JP" dirty="0"/>
              <a:t>लेखिएको हरियो सेलमा क्लिक गर्नुहोस्।</a:t>
            </a:r>
            <a:endParaRPr lang="en-US" altLang="ja-JP" dirty="0"/>
          </a:p>
          <a:p>
            <a:r>
              <a:rPr lang="hi-IN" altLang="ja-JP" dirty="0"/>
              <a:t>अर्को </a:t>
            </a:r>
            <a:r>
              <a:rPr lang="en-US" altLang="ja-JP" dirty="0"/>
              <a:t>worksheet</a:t>
            </a:r>
            <a:r>
              <a:rPr lang="hi-IN" altLang="ja-JP" dirty="0"/>
              <a:t>मा जानुहोस्।</a:t>
            </a:r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AA5484E-3AAC-5DCF-19FC-52B1B9989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85" y="1702206"/>
            <a:ext cx="8792387" cy="312697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56250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F24C639-7A5A-D322-25DF-DBD3A47A7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4797151"/>
            <a:ext cx="7814733" cy="1453012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/>
              <a:t>“Meter reading list” </a:t>
            </a:r>
            <a:r>
              <a:rPr kumimoji="1" lang="hi-IN" altLang="ja-JP" dirty="0"/>
              <a:t>हेरेर सोहि ग्राहकमा डेटा इन्पुट गर्नुहोस्</a:t>
            </a:r>
            <a:endParaRPr kumimoji="1" lang="en-US" altLang="ja-JP" dirty="0"/>
          </a:p>
          <a:p>
            <a:r>
              <a:rPr lang="hi-IN" altLang="ja-JP" dirty="0"/>
              <a:t>तपाईले पहेंलो सेल "</a:t>
            </a:r>
            <a:r>
              <a:rPr lang="en-US" altLang="ja-JP" dirty="0"/>
              <a:t>CR (KL)" </a:t>
            </a:r>
            <a:r>
              <a:rPr lang="hi-IN" altLang="ja-JP" dirty="0"/>
              <a:t>मा इन्पुट गर्नु हुनेछ र यदि आवश्यक भएमा "</a:t>
            </a:r>
            <a:r>
              <a:rPr lang="en-US" altLang="ja-JP" dirty="0"/>
              <a:t>MC (Status)" </a:t>
            </a:r>
            <a:r>
              <a:rPr lang="hi-IN" altLang="ja-JP" dirty="0"/>
              <a:t>मा पनि इन्पुट गर्नु हुनेछ।</a:t>
            </a:r>
            <a:endParaRPr lang="en-US" altLang="ja-JP" dirty="0"/>
          </a:p>
          <a:p>
            <a:r>
              <a:rPr kumimoji="1" lang="en-US" altLang="ja-JP" dirty="0"/>
              <a:t>MC (</a:t>
            </a:r>
            <a:r>
              <a:rPr lang="en-US" altLang="ja-JP" dirty="0"/>
              <a:t>Status</a:t>
            </a:r>
            <a:r>
              <a:rPr kumimoji="1" lang="hi-IN" altLang="ja-JP" dirty="0"/>
              <a:t>) मध्ये एउटा चयन गर्नुहुन्छ तर सीधै इन्पुट गर्नु पर्दैन।</a:t>
            </a:r>
            <a:endParaRPr kumimoji="1" lang="en-US" altLang="ja-JP" dirty="0"/>
          </a:p>
          <a:p>
            <a:r>
              <a:rPr lang="hi-IN" altLang="ja-JP" dirty="0"/>
              <a:t>"कुल" बिल रकम स्वत: रूपमा गणना गरिनेछ।</a:t>
            </a:r>
            <a:r>
              <a:rPr lang="en-US" altLang="ja-JP" dirty="0"/>
              <a:t> 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4A485E-44F3-B267-45DE-BA38970A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91020" y="6250163"/>
            <a:ext cx="1161826" cy="365125"/>
          </a:xfrm>
        </p:spPr>
        <p:txBody>
          <a:bodyPr/>
          <a:lstStyle/>
          <a:p>
            <a:fld id="{D2D8002D-B5B0-4BAC-B1F6-782DDCCE6D9C}" type="slidenum">
              <a:rPr kumimoji="1" lang="ja-JP" altLang="en-US" sz="1600" smtClean="0"/>
              <a:t>9</a:t>
            </a:fld>
            <a:endParaRPr kumimoji="1" lang="ja-JP" altLang="en-US" sz="160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9C2B400D-9E54-A85A-0E04-E18B2AF92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altLang="ja-JP" dirty="0"/>
              <a:t>इन्पुट गर्नका लागि </a:t>
            </a:r>
            <a:r>
              <a:rPr lang="en-US" altLang="ja-JP" dirty="0"/>
              <a:t>Excel file </a:t>
            </a:r>
            <a:r>
              <a:rPr kumimoji="1" lang="en-US" altLang="ja-JP" dirty="0"/>
              <a:t>- 2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129E28A-F66F-A580-48EA-916946F21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3626"/>
            <a:ext cx="9144000" cy="228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42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4033c2b-00f7-40c7-8f48-15b44c4f841c}" enabled="1" method="Privileged" siteId="{615d96c1-231f-40d5-b2ef-46a3c20be1f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969</TotalTime>
  <Words>581</Words>
  <Application>Microsoft Office PowerPoint</Application>
  <PresentationFormat>画面に合わせる (4:3)</PresentationFormat>
  <Paragraphs>69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游ゴシック</vt:lpstr>
      <vt:lpstr>Arial</vt:lpstr>
      <vt:lpstr>Calibri</vt:lpstr>
      <vt:lpstr>Candara</vt:lpstr>
      <vt:lpstr>Symbol</vt:lpstr>
      <vt:lpstr>ウェーブ</vt:lpstr>
      <vt:lpstr>डेटा इनपुट तथा जाँच गर्ने तरिका र सो को प्रतियोगिता</vt:lpstr>
      <vt:lpstr>1. अभ्यास तथा प्रतियोगिता </vt:lpstr>
      <vt:lpstr>अभ्यास</vt:lpstr>
      <vt:lpstr>अभ्यास – डेटा इनपुट </vt:lpstr>
      <vt:lpstr>अभ्यास – जाँच र मूल्याङ्कन</vt:lpstr>
      <vt:lpstr>अभ्यास – ध्यान दिनुपर्ने कुराहरू</vt:lpstr>
      <vt:lpstr>प्रतियोगिता </vt:lpstr>
      <vt:lpstr>इन्पुट गर्नका लागि Excel file</vt:lpstr>
      <vt:lpstr>इन्पुट गर्नका लागि Excel file - 2</vt:lpstr>
      <vt:lpstr>इन्पुट गर्नका लागि Excel file - 3</vt:lpstr>
      <vt:lpstr>अन्त्य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Test and Field Contest</dc:title>
  <dc:creator>IWATA_DAIZOU</dc:creator>
  <cp:lastModifiedBy>Koji NAITO</cp:lastModifiedBy>
  <cp:revision>110</cp:revision>
  <cp:lastPrinted>2025-02-12T08:19:57Z</cp:lastPrinted>
  <dcterms:created xsi:type="dcterms:W3CDTF">2019-03-21T17:34:09Z</dcterms:created>
  <dcterms:modified xsi:type="dcterms:W3CDTF">2025-03-05T07:34:16Z</dcterms:modified>
</cp:coreProperties>
</file>